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6" r:id="rId5"/>
    <p:sldId id="286" r:id="rId6"/>
    <p:sldId id="287" r:id="rId7"/>
    <p:sldId id="301" r:id="rId8"/>
    <p:sldId id="288" r:id="rId9"/>
    <p:sldId id="302" r:id="rId10"/>
    <p:sldId id="303" r:id="rId11"/>
    <p:sldId id="304" r:id="rId12"/>
    <p:sldId id="297" r:id="rId13"/>
    <p:sldId id="289" r:id="rId14"/>
    <p:sldId id="305" r:id="rId15"/>
    <p:sldId id="290" r:id="rId16"/>
    <p:sldId id="306" r:id="rId17"/>
    <p:sldId id="292" r:id="rId18"/>
    <p:sldId id="307" r:id="rId19"/>
    <p:sldId id="293" r:id="rId20"/>
    <p:sldId id="308" r:id="rId21"/>
    <p:sldId id="300" r:id="rId22"/>
    <p:sldId id="309" r:id="rId23"/>
    <p:sldId id="310" r:id="rId24"/>
    <p:sldId id="311" r:id="rId25"/>
    <p:sldId id="26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3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235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5/13/2023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5/13/2023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1488" y="2949181"/>
            <a:ext cx="8614370" cy="1243584"/>
          </a:xfrm>
        </p:spPr>
        <p:txBody>
          <a:bodyPr/>
          <a:lstStyle/>
          <a:p>
            <a:r>
              <a:rPr lang="bg-BG" dirty="0"/>
              <a:t>ОНЛАЙН МАГАЗИН ЗА ДРЕХИ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“</a:t>
            </a:r>
            <a:r>
              <a:rPr lang="en-US" dirty="0"/>
              <a:t>TOP-G APPAREL”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4275061"/>
            <a:ext cx="7077456" cy="868680"/>
          </a:xfrm>
        </p:spPr>
        <p:txBody>
          <a:bodyPr/>
          <a:lstStyle/>
          <a:p>
            <a:pPr marL="0" indent="0">
              <a:buNone/>
            </a:pPr>
            <a:r>
              <a:rPr lang="bg-BG" dirty="0" smtClean="0"/>
              <a:t>Момчил Милков</a:t>
            </a:r>
            <a:r>
              <a:rPr lang="en-US" dirty="0" smtClean="0"/>
              <a:t> / </a:t>
            </a:r>
            <a:r>
              <a:rPr lang="bg-BG" dirty="0" smtClean="0"/>
              <a:t>Тодор Пенчев, ТУ Варна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Пътна Карта и Истории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7494337" y="1449731"/>
            <a:ext cx="4164263" cy="3684588"/>
          </a:xfrm>
        </p:spPr>
        <p:txBody>
          <a:bodyPr>
            <a:normAutofit/>
          </a:bodyPr>
          <a:lstStyle/>
          <a:p>
            <a:r>
              <a:rPr lang="bg-BG" dirty="0"/>
              <a:t>На базата на пътната карта, можем да създадем теоритичен сценарий, история</a:t>
            </a:r>
            <a:r>
              <a:rPr lang="bg-BG" dirty="0" smtClean="0"/>
              <a:t>.</a:t>
            </a:r>
            <a:endParaRPr lang="bg-BG" dirty="0" smtClean="0"/>
          </a:p>
          <a:p>
            <a:r>
              <a:rPr lang="bg-BG" dirty="0" smtClean="0"/>
              <a:t>По- </a:t>
            </a:r>
            <a:r>
              <a:rPr lang="bg-BG" dirty="0"/>
              <a:t>ясно и практично визуализираме процеса на запознанство и изпозване на нашите услуги от клиента</a:t>
            </a:r>
            <a:r>
              <a:rPr lang="bg-BG" dirty="0" smtClean="0"/>
              <a:t>.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75122" y="6449905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История (</a:t>
            </a:r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Story</a:t>
            </a:r>
            <a:r>
              <a:rPr lang="en-US" sz="1400" i="1" dirty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b</a:t>
            </a:r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oard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)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42" y="1132578"/>
            <a:ext cx="6634761" cy="531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802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Пътна Карта и Истории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7934826" y="1684346"/>
            <a:ext cx="4164263" cy="3684588"/>
          </a:xfrm>
        </p:spPr>
        <p:txBody>
          <a:bodyPr>
            <a:normAutofit/>
          </a:bodyPr>
          <a:lstStyle/>
          <a:p>
            <a:r>
              <a:rPr lang="bg-BG" dirty="0"/>
              <a:t>Т</a:t>
            </a:r>
            <a:r>
              <a:rPr lang="bg-BG" dirty="0" smtClean="0"/>
              <a:t>рябва </a:t>
            </a:r>
            <a:r>
              <a:rPr lang="bg-BG" dirty="0"/>
              <a:t>да изградим идеята как ще протече </a:t>
            </a:r>
            <a:r>
              <a:rPr lang="bg-BG" dirty="0" smtClean="0"/>
              <a:t>преживяването на клиента </a:t>
            </a:r>
            <a:r>
              <a:rPr lang="bg-BG" dirty="0"/>
              <a:t>когато той използва нашите услуги</a:t>
            </a:r>
            <a:r>
              <a:rPr lang="bg-BG" dirty="0" smtClean="0"/>
              <a:t>.</a:t>
            </a:r>
            <a:endParaRPr lang="bg-BG" dirty="0" smtClean="0"/>
          </a:p>
          <a:p>
            <a:r>
              <a:rPr lang="bg-BG" dirty="0" smtClean="0"/>
              <a:t>Изясняваме </a:t>
            </a:r>
            <a:r>
              <a:rPr lang="bg-BG" dirty="0"/>
              <a:t>всяка стъпка, която клиентът ни ще направи, неговите </a:t>
            </a:r>
            <a:r>
              <a:rPr lang="bg-BG" dirty="0" smtClean="0"/>
              <a:t>рекации и </a:t>
            </a:r>
            <a:r>
              <a:rPr lang="bg-BG" dirty="0"/>
              <a:t>мисли</a:t>
            </a:r>
            <a:r>
              <a:rPr lang="bg-BG" dirty="0" smtClean="0"/>
              <a:t>. </a:t>
            </a:r>
          </a:p>
          <a:p>
            <a:r>
              <a:rPr lang="bg-BG" dirty="0"/>
              <a:t>К</a:t>
            </a:r>
            <a:r>
              <a:rPr lang="bg-BG" dirty="0" smtClean="0"/>
              <a:t>ак </a:t>
            </a:r>
            <a:r>
              <a:rPr lang="bg-BG" dirty="0"/>
              <a:t>възможно най- много да улесним цялостния </a:t>
            </a:r>
            <a:r>
              <a:rPr lang="bg-BG" dirty="0" smtClean="0"/>
              <a:t>процес.</a:t>
            </a:r>
            <a:endParaRPr lang="bg-BG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921771" y="5655802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Пътна Карта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8" y="1397479"/>
            <a:ext cx="7819226" cy="425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1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Визия и стил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5157787" cy="3684588"/>
          </a:xfrm>
        </p:spPr>
        <p:txBody>
          <a:bodyPr/>
          <a:lstStyle/>
          <a:p>
            <a:r>
              <a:rPr lang="bg-BG" dirty="0"/>
              <a:t>Последната част от началното проектиране е определянето на стила и общата визия на уебсайта</a:t>
            </a:r>
            <a:r>
              <a:rPr lang="bg-BG" dirty="0" smtClean="0"/>
              <a:t>.</a:t>
            </a:r>
            <a:endParaRPr lang="bg-BG" dirty="0" smtClean="0"/>
          </a:p>
          <a:p>
            <a:r>
              <a:rPr lang="bg-BG" dirty="0"/>
              <a:t>В нашия случай залагаме на черно-бяла палитра, семплост ицялостно модерно усещане</a:t>
            </a:r>
            <a:r>
              <a:rPr lang="bg-BG" dirty="0" smtClean="0"/>
              <a:t>. </a:t>
            </a:r>
            <a:endParaRPr lang="bg-BG" dirty="0" smtClean="0"/>
          </a:p>
          <a:p>
            <a:r>
              <a:rPr lang="en-US" dirty="0" err="1"/>
              <a:t>Moodboard</a:t>
            </a:r>
            <a:r>
              <a:rPr lang="en-US" dirty="0"/>
              <a:t>-</a:t>
            </a:r>
            <a:r>
              <a:rPr lang="bg-BG" dirty="0"/>
              <a:t>ът е средство което ефективно изразява точно тази информация</a:t>
            </a:r>
            <a:r>
              <a:rPr lang="bg-BG" dirty="0" smtClean="0"/>
              <a:t>.</a:t>
            </a:r>
            <a:r>
              <a:rPr lang="bg-BG" dirty="0" smtClean="0"/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70887" y="6367915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i="1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Moodboard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174" y="100541"/>
            <a:ext cx="5279426" cy="631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91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Визия и стил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5157787" cy="3684588"/>
          </a:xfrm>
        </p:spPr>
        <p:txBody>
          <a:bodyPr/>
          <a:lstStyle/>
          <a:p>
            <a:r>
              <a:rPr lang="bg-BG" dirty="0"/>
              <a:t>Логото също е важна част от визията на един </a:t>
            </a:r>
            <a:r>
              <a:rPr lang="bg-BG" dirty="0" smtClean="0"/>
              <a:t>уебсайт</a:t>
            </a:r>
            <a:r>
              <a:rPr lang="bg-BG" dirty="0" smtClean="0"/>
              <a:t>.</a:t>
            </a:r>
            <a:endParaRPr lang="bg-BG" dirty="0" smtClean="0"/>
          </a:p>
          <a:p>
            <a:r>
              <a:rPr lang="bg-BG" dirty="0"/>
              <a:t>То трябва да се придържа към общия стил на проекта и да служи като котва в съзнането на клиента, винаги напомняща за </a:t>
            </a:r>
            <a:r>
              <a:rPr lang="bg-BG" dirty="0" smtClean="0"/>
              <a:t>сайта</a:t>
            </a:r>
            <a:r>
              <a:rPr lang="bg-BG" dirty="0" smtClean="0"/>
              <a:t>. </a:t>
            </a:r>
            <a:endParaRPr lang="bg-BG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6096000" y="5319677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Logo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393" y="810690"/>
            <a:ext cx="4508987" cy="450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66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104" y="3886200"/>
            <a:ext cx="7511796" cy="859055"/>
          </a:xfrm>
        </p:spPr>
        <p:txBody>
          <a:bodyPr>
            <a:normAutofit fontScale="90000"/>
          </a:bodyPr>
          <a:lstStyle/>
          <a:p>
            <a:r>
              <a:rPr lang="bg-BG" dirty="0"/>
              <a:t>Изграждане на уебсайта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059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Изграждане на уебсайта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bg-BG" dirty="0"/>
              <a:t>След като теоритичните и абстрактни елементи на проекта са завършени, следва да се започне работа по същинския сайт и неговата реализация.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102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en-US" dirty="0" smtClean="0"/>
              <a:t>Site Map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5157787" cy="3684588"/>
          </a:xfrm>
        </p:spPr>
        <p:txBody>
          <a:bodyPr>
            <a:normAutofit/>
          </a:bodyPr>
          <a:lstStyle/>
          <a:p>
            <a:r>
              <a:rPr lang="bg-BG" dirty="0"/>
              <a:t>Чрез </a:t>
            </a:r>
            <a:r>
              <a:rPr lang="en-US" dirty="0" smtClean="0"/>
              <a:t>site </a:t>
            </a:r>
            <a:r>
              <a:rPr lang="en-US" dirty="0"/>
              <a:t>map</a:t>
            </a:r>
            <a:r>
              <a:rPr lang="bg-BG" dirty="0"/>
              <a:t>, си изясняваме структурата на сайта</a:t>
            </a:r>
            <a:r>
              <a:rPr lang="bg-BG" dirty="0" smtClean="0"/>
              <a:t>.</a:t>
            </a:r>
            <a:endParaRPr lang="bg-BG" dirty="0" smtClean="0"/>
          </a:p>
          <a:p>
            <a:r>
              <a:rPr lang="bg-BG" dirty="0" smtClean="0"/>
              <a:t>Колко </a:t>
            </a:r>
            <a:r>
              <a:rPr lang="bg-BG" dirty="0"/>
              <a:t>страници ще </a:t>
            </a:r>
            <a:r>
              <a:rPr lang="bg-BG" dirty="0" smtClean="0"/>
              <a:t>имаме</a:t>
            </a:r>
            <a:r>
              <a:rPr lang="bg-BG" dirty="0"/>
              <a:t>?</a:t>
            </a:r>
            <a:endParaRPr lang="bg-BG" dirty="0" smtClean="0"/>
          </a:p>
          <a:p>
            <a:r>
              <a:rPr lang="bg-BG" dirty="0"/>
              <a:t>П</a:t>
            </a:r>
            <a:r>
              <a:rPr lang="bg-BG" dirty="0" smtClean="0"/>
              <a:t>о </a:t>
            </a:r>
            <a:r>
              <a:rPr lang="bg-BG" dirty="0"/>
              <a:t>какъв начин те ще са </a:t>
            </a:r>
            <a:r>
              <a:rPr lang="bg-BG" dirty="0" smtClean="0"/>
              <a:t>свързани</a:t>
            </a:r>
            <a:r>
              <a:rPr lang="bg-BG" dirty="0"/>
              <a:t>?</a:t>
            </a:r>
            <a:endParaRPr lang="bg-BG" dirty="0" smtClean="0"/>
          </a:p>
          <a:p>
            <a:r>
              <a:rPr lang="bg-BG" dirty="0" smtClean="0"/>
              <a:t>Какви </a:t>
            </a:r>
            <a:r>
              <a:rPr lang="bg-BG" dirty="0"/>
              <a:t>различни възможности ще предлага всяка една от </a:t>
            </a:r>
            <a:r>
              <a:rPr lang="bg-BG" dirty="0" smtClean="0"/>
              <a:t>тях?</a:t>
            </a:r>
          </a:p>
          <a:p>
            <a:r>
              <a:rPr lang="bg-BG" dirty="0"/>
              <a:t>Тази стъпка много олеснява създаването на въпросните страници в последствие. </a:t>
            </a:r>
            <a:br>
              <a:rPr lang="bg-BG" dirty="0"/>
            </a:br>
            <a:endParaRPr lang="bg-BG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926713" y="6008266"/>
            <a:ext cx="22617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Site Map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532" y="860257"/>
            <a:ext cx="6112078" cy="515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04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en-US" dirty="0" smtClean="0"/>
              <a:t>User Flow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4662905" cy="3684588"/>
          </a:xfrm>
        </p:spPr>
        <p:txBody>
          <a:bodyPr>
            <a:normAutofit/>
          </a:bodyPr>
          <a:lstStyle/>
          <a:p>
            <a:r>
              <a:rPr lang="bg-BG" dirty="0"/>
              <a:t>Знаейки какви страници ще имаме, взаимоотношенията между тях и възможностите, която всяка от тях </a:t>
            </a:r>
            <a:r>
              <a:rPr lang="bg-BG" dirty="0" smtClean="0"/>
              <a:t>предоставя, </a:t>
            </a:r>
            <a:r>
              <a:rPr lang="bg-BG" dirty="0"/>
              <a:t>е полезно да създадем </a:t>
            </a:r>
            <a:r>
              <a:rPr lang="en-US" dirty="0"/>
              <a:t>User Flow </a:t>
            </a:r>
            <a:r>
              <a:rPr lang="bg-BG" dirty="0"/>
              <a:t>диаграма</a:t>
            </a:r>
            <a:r>
              <a:rPr lang="bg-BG" dirty="0" smtClean="0"/>
              <a:t>.</a:t>
            </a:r>
            <a:endParaRPr lang="bg-BG" dirty="0" smtClean="0"/>
          </a:p>
          <a:p>
            <a:r>
              <a:rPr lang="bg-BG" dirty="0" smtClean="0"/>
              <a:t>Ясно </a:t>
            </a:r>
            <a:r>
              <a:rPr lang="bg-BG" dirty="0"/>
              <a:t>изобразява очаквания път на клиента използващ </a:t>
            </a:r>
            <a:r>
              <a:rPr lang="bg-BG" dirty="0" smtClean="0"/>
              <a:t>.</a:t>
            </a:r>
            <a:endParaRPr lang="bg-BG" dirty="0" smtClean="0"/>
          </a:p>
          <a:p>
            <a:r>
              <a:rPr lang="bg-BG" dirty="0"/>
              <a:t>П</a:t>
            </a:r>
            <a:r>
              <a:rPr lang="bg-BG" dirty="0" smtClean="0"/>
              <a:t>рез </a:t>
            </a:r>
            <a:r>
              <a:rPr lang="bg-BG" dirty="0"/>
              <a:t>кои страници ще премине и какво ще направи във всяка една от тях.</a:t>
            </a:r>
            <a:endParaRPr lang="en-US" dirty="0"/>
          </a:p>
          <a:p>
            <a:pPr marL="0" indent="0">
              <a:buNone/>
            </a:pPr>
            <a:endParaRPr lang="bg-BG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789" y="191530"/>
            <a:ext cx="6319811" cy="60579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450694" y="6249430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User Flow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 диаграма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157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en-US" dirty="0"/>
              <a:t>Wireframe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501379"/>
            <a:ext cx="5157787" cy="3684588"/>
          </a:xfrm>
        </p:spPr>
        <p:txBody>
          <a:bodyPr>
            <a:normAutofit/>
          </a:bodyPr>
          <a:lstStyle/>
          <a:p>
            <a:r>
              <a:rPr lang="bg-BG" dirty="0" smtClean="0"/>
              <a:t>Графично </a:t>
            </a:r>
            <a:r>
              <a:rPr lang="bg-BG" dirty="0"/>
              <a:t>изобразяваме „скелето“ на това как трябва да изглежда всяка една страница в нашия сайт</a:t>
            </a:r>
            <a:r>
              <a:rPr lang="bg-BG" dirty="0" smtClean="0"/>
              <a:t>.</a:t>
            </a:r>
            <a:endParaRPr lang="bg-BG" dirty="0" smtClean="0"/>
          </a:p>
          <a:p>
            <a:r>
              <a:rPr lang="bg-BG" dirty="0"/>
              <a:t>Създаването на тези чертежи, оставя по- нататъчната разработа на страниците без неотговорени въпроси</a:t>
            </a:r>
            <a:r>
              <a:rPr lang="bg-BG" dirty="0" smtClean="0"/>
              <a:t>. </a:t>
            </a:r>
          </a:p>
          <a:p>
            <a:r>
              <a:rPr lang="bg-BG" dirty="0" smtClean="0"/>
              <a:t>Повишава </a:t>
            </a:r>
            <a:r>
              <a:rPr lang="bg-BG" dirty="0"/>
              <a:t>скоростта и освобождава разработчика от нуждата да трябва да взима самостоятелни творчески </a:t>
            </a:r>
            <a:r>
              <a:rPr lang="bg-BG" dirty="0" smtClean="0"/>
              <a:t>решения.</a:t>
            </a:r>
            <a:r>
              <a:rPr lang="bg-BG" dirty="0"/>
              <a:t/>
            </a:r>
            <a:br>
              <a:rPr lang="bg-BG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49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502" y="206040"/>
            <a:ext cx="11214100" cy="535531"/>
          </a:xfrm>
        </p:spPr>
        <p:txBody>
          <a:bodyPr/>
          <a:lstStyle/>
          <a:p>
            <a:r>
              <a:rPr lang="en-US" dirty="0"/>
              <a:t>Wireframe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54674" y="6518357"/>
            <a:ext cx="30600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Wireframe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 на началната страница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" y="741571"/>
            <a:ext cx="4438260" cy="5793205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552" y="741571"/>
            <a:ext cx="4438260" cy="577678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614639" y="6511447"/>
            <a:ext cx="30600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Wireframe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 на каталога с продукти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56132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Задание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Създайте WEB on-line магазин за продажба на дрехи</a:t>
            </a:r>
            <a:r>
              <a:rPr lang="bg-BG" dirty="0" smtClean="0"/>
              <a:t>.</a:t>
            </a:r>
          </a:p>
          <a:p>
            <a:r>
              <a:rPr lang="ru-RU" dirty="0"/>
              <a:t>Използвайте платформата по желание</a:t>
            </a:r>
            <a:r>
              <a:rPr lang="bg-BG" dirty="0" smtClean="0"/>
              <a:t>.</a:t>
            </a:r>
          </a:p>
          <a:p>
            <a:r>
              <a:rPr lang="ru-RU" dirty="0"/>
              <a:t>Дизайн </a:t>
            </a:r>
            <a:r>
              <a:rPr lang="ru-RU" dirty="0" smtClean="0"/>
              <a:t>на</a:t>
            </a:r>
            <a:r>
              <a:rPr lang="bg-BG" dirty="0"/>
              <a:t> </a:t>
            </a:r>
            <a:r>
              <a:rPr lang="ru-RU" dirty="0" smtClean="0"/>
              <a:t>търсенето </a:t>
            </a:r>
            <a:r>
              <a:rPr lang="ru-RU" dirty="0"/>
              <a:t>по критерии</a:t>
            </a:r>
            <a:r>
              <a:rPr lang="bg-BG" dirty="0" smtClean="0"/>
              <a:t>.</a:t>
            </a:r>
          </a:p>
          <a:p>
            <a:r>
              <a:rPr lang="ru-RU" dirty="0"/>
              <a:t>Дизайн на страницата с </a:t>
            </a:r>
            <a:r>
              <a:rPr lang="ru-RU" dirty="0" smtClean="0"/>
              <a:t>резултатите.</a:t>
            </a:r>
            <a:endParaRPr lang="bg-BG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1369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502" y="206040"/>
            <a:ext cx="11214100" cy="535531"/>
          </a:xfrm>
        </p:spPr>
        <p:txBody>
          <a:bodyPr/>
          <a:lstStyle/>
          <a:p>
            <a:r>
              <a:rPr lang="en-US" dirty="0"/>
              <a:t>Wireframe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54674" y="6518357"/>
            <a:ext cx="30600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Wireframe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 на страница с продукт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614639" y="6511447"/>
            <a:ext cx="30600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Wireframe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 на количката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" y="741571"/>
            <a:ext cx="4438260" cy="5776786"/>
          </a:xfrm>
          <a:prstGeom prst="rect">
            <a:avLst/>
          </a:prstGeom>
        </p:spPr>
      </p:pic>
      <p:pic>
        <p:nvPicPr>
          <p:cNvPr id="4" name="Picture 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552" y="741571"/>
            <a:ext cx="4438260" cy="576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4583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5157787" cy="3684588"/>
          </a:xfrm>
        </p:spPr>
        <p:txBody>
          <a:bodyPr>
            <a:normAutofit/>
          </a:bodyPr>
          <a:lstStyle/>
          <a:p>
            <a:r>
              <a:rPr lang="bg-BG" dirty="0"/>
              <a:t>По време на реализацията на функционалностите на уебсайта, е добре да се направи </a:t>
            </a:r>
            <a:r>
              <a:rPr lang="en-US" dirty="0"/>
              <a:t>Use Case </a:t>
            </a:r>
            <a:r>
              <a:rPr lang="bg-BG" dirty="0" smtClean="0"/>
              <a:t>диаграма</a:t>
            </a:r>
            <a:r>
              <a:rPr lang="bg-BG" dirty="0" smtClean="0"/>
              <a:t>.</a:t>
            </a:r>
            <a:endParaRPr lang="bg-BG" dirty="0" smtClean="0"/>
          </a:p>
          <a:p>
            <a:r>
              <a:rPr lang="bg-BG" dirty="0" smtClean="0"/>
              <a:t>Целта </a:t>
            </a:r>
            <a:r>
              <a:rPr lang="bg-BG" dirty="0"/>
              <a:t>е да се изяснят чисто техническите аспекти на въпросните </a:t>
            </a:r>
            <a:r>
              <a:rPr lang="bg-BG" dirty="0" smtClean="0"/>
              <a:t>функционалности </a:t>
            </a:r>
            <a:r>
              <a:rPr lang="bg-BG" dirty="0"/>
              <a:t>както и взаимоотношенията на логическите блокове в системата.</a:t>
            </a:r>
            <a:br>
              <a:rPr lang="bg-BG" dirty="0"/>
            </a:br>
            <a:r>
              <a:rPr lang="bg-BG" dirty="0"/>
              <a:t/>
            </a:r>
            <a:br>
              <a:rPr lang="bg-BG" dirty="0"/>
            </a:br>
            <a:endParaRPr lang="bg-BG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926713" y="5857871"/>
            <a:ext cx="22617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Use Case 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диаграма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122" y="542925"/>
            <a:ext cx="5338898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27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6026" y="3429000"/>
            <a:ext cx="5199814" cy="1243584"/>
          </a:xfrm>
        </p:spPr>
        <p:txBody>
          <a:bodyPr/>
          <a:lstStyle/>
          <a:p>
            <a:r>
              <a:rPr lang="bg-BG" dirty="0" smtClean="0"/>
              <a:t>Благодарим за вниманието!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bg-BG" dirty="0"/>
              <a:t>Начална фаза на проектиране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15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Начална фаза на проектиране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</a:t>
            </a:r>
            <a:r>
              <a:rPr lang="ru-RU" dirty="0" smtClean="0"/>
              <a:t>ървата </a:t>
            </a:r>
            <a:r>
              <a:rPr lang="ru-RU" dirty="0"/>
              <a:t>среща и дискусия относно цялостната идея за развитие на проекта</a:t>
            </a:r>
            <a:r>
              <a:rPr lang="bg-BG" dirty="0" smtClean="0"/>
              <a:t>.</a:t>
            </a:r>
          </a:p>
          <a:p>
            <a:r>
              <a:rPr lang="ru-RU" dirty="0"/>
              <a:t>Тук придобиваме много базова представа за това какво ще представлява проекта</a:t>
            </a:r>
            <a:r>
              <a:rPr lang="bg-BG" dirty="0" smtClean="0"/>
              <a:t>.</a:t>
            </a:r>
          </a:p>
          <a:p>
            <a:r>
              <a:rPr lang="ru-RU" dirty="0"/>
              <a:t>К</a:t>
            </a:r>
            <a:r>
              <a:rPr lang="ru-RU" dirty="0" smtClean="0"/>
              <a:t>акви </a:t>
            </a:r>
            <a:r>
              <a:rPr lang="ru-RU" dirty="0"/>
              <a:t>задачи ще трябва да се изпълняват и как те ще бъдат разпределяни между участниците и през времето</a:t>
            </a:r>
            <a:r>
              <a:rPr lang="bg-BG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7939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Изучаване </a:t>
            </a:r>
            <a:r>
              <a:rPr lang="bg-BG" dirty="0"/>
              <a:t>на конкуренцията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627397" y="4568229"/>
            <a:ext cx="5157787" cy="3684588"/>
          </a:xfrm>
        </p:spPr>
        <p:txBody>
          <a:bodyPr/>
          <a:lstStyle/>
          <a:p>
            <a:r>
              <a:rPr lang="ru-RU" dirty="0"/>
              <a:t>Конкурентният анализ е една от първите стъпки при изграждането на нов продукт/услуга</a:t>
            </a:r>
            <a:r>
              <a:rPr lang="bg-BG" dirty="0" smtClean="0"/>
              <a:t>.</a:t>
            </a:r>
          </a:p>
          <a:p>
            <a:r>
              <a:rPr lang="bg-BG" dirty="0"/>
              <a:t>С</a:t>
            </a:r>
            <a:r>
              <a:rPr lang="ru-RU" dirty="0" smtClean="0"/>
              <a:t>помага </a:t>
            </a:r>
            <a:r>
              <a:rPr lang="ru-RU" dirty="0"/>
              <a:t>за насочване на идеите в посока индустриален </a:t>
            </a:r>
            <a:r>
              <a:rPr lang="ru-RU" dirty="0" smtClean="0"/>
              <a:t>стандарт</a:t>
            </a:r>
            <a:r>
              <a:rPr lang="bg-BG" dirty="0" smtClean="0"/>
              <a:t>. </a:t>
            </a:r>
          </a:p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803358" y="1276929"/>
            <a:ext cx="913798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i="1" dirty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Сегмент от таблицата с конкурентен анализ (пълната таблица се намира в папката с документация</a:t>
            </a:r>
            <a:r>
              <a:rPr lang="ru-RU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)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26" y="1556225"/>
            <a:ext cx="10609848" cy="2886597"/>
          </a:xfrm>
          <a:prstGeom prst="rect">
            <a:avLst/>
          </a:prstGeom>
        </p:spPr>
      </p:pic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5953376" y="4568229"/>
            <a:ext cx="5157787" cy="3684588"/>
          </a:xfrm>
        </p:spPr>
        <p:txBody>
          <a:bodyPr/>
          <a:lstStyle/>
          <a:p>
            <a:r>
              <a:rPr lang="ru-RU" dirty="0"/>
              <a:t>П</a:t>
            </a:r>
            <a:r>
              <a:rPr lang="ru-RU" dirty="0" smtClean="0"/>
              <a:t>оставя </a:t>
            </a:r>
            <a:r>
              <a:rPr lang="ru-RU" dirty="0"/>
              <a:t>летвата на очакваното от потребителите ниво за подобен тип продукт</a:t>
            </a:r>
            <a:r>
              <a:rPr lang="bg-BG" dirty="0" smtClean="0"/>
              <a:t>.</a:t>
            </a:r>
          </a:p>
          <a:p>
            <a:r>
              <a:rPr lang="ru-RU" dirty="0"/>
              <a:t>В нашия случай, анализът е върху някои от най- големите магазини за дрехи у нас: </a:t>
            </a:r>
            <a:r>
              <a:rPr lang="en-US" b="1" dirty="0"/>
              <a:t>H&amp;M</a:t>
            </a:r>
            <a:r>
              <a:rPr lang="en-US" dirty="0"/>
              <a:t>, </a:t>
            </a:r>
            <a:r>
              <a:rPr lang="en-US" b="1" dirty="0"/>
              <a:t>LC Waikiki</a:t>
            </a:r>
            <a:r>
              <a:rPr lang="en-US" dirty="0"/>
              <a:t>, </a:t>
            </a:r>
            <a:r>
              <a:rPr lang="en-US" b="1" dirty="0"/>
              <a:t>New Yorker</a:t>
            </a:r>
            <a:r>
              <a:rPr lang="bg-BG" dirty="0" smtClean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56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Изучаване на конкуренцията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2517548"/>
            <a:ext cx="6718300" cy="4093243"/>
          </a:xfrm>
        </p:spPr>
        <p:txBody>
          <a:bodyPr/>
          <a:lstStyle/>
          <a:p>
            <a:r>
              <a:rPr lang="bg-BG" dirty="0"/>
              <a:t>Достъпни цени</a:t>
            </a:r>
            <a:endParaRPr lang="en-US" dirty="0"/>
          </a:p>
          <a:p>
            <a:pPr lvl="0"/>
            <a:r>
              <a:rPr lang="bg-BG" dirty="0"/>
              <a:t>Разнообразие в избора на продукти</a:t>
            </a:r>
            <a:endParaRPr lang="en-US" dirty="0"/>
          </a:p>
          <a:p>
            <a:pPr lvl="0"/>
            <a:r>
              <a:rPr lang="bg-BG" dirty="0"/>
              <a:t>Лекота на използване на уебсайта</a:t>
            </a:r>
            <a:endParaRPr lang="en-US" dirty="0"/>
          </a:p>
          <a:p>
            <a:pPr lvl="0"/>
            <a:r>
              <a:rPr lang="bg-BG" dirty="0"/>
              <a:t>Утилизация на намаления и промоции</a:t>
            </a:r>
            <a:endParaRPr lang="en-US" dirty="0"/>
          </a:p>
          <a:p>
            <a:r>
              <a:rPr lang="bg-BG" dirty="0"/>
              <a:t>Прозрачна, позитивна и активна комуникация с клиента</a:t>
            </a:r>
            <a:endParaRPr lang="en-US" dirty="0"/>
          </a:p>
          <a:p>
            <a:endParaRPr lang="bg-BG" dirty="0"/>
          </a:p>
          <a:p>
            <a:endParaRPr lang="bg-BG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4500" y="1275131"/>
            <a:ext cx="7503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g-BG" sz="2000" dirty="0">
                <a:solidFill>
                  <a:schemeClr val="bg1"/>
                </a:solidFill>
              </a:rPr>
              <a:t>В резултат на анализа, придобиваме доста информация, но някои основни принципи могат да бъдат изолирани и приложени в по- нататъчната </a:t>
            </a:r>
            <a:r>
              <a:rPr lang="bg-BG" sz="2000" dirty="0" smtClean="0">
                <a:solidFill>
                  <a:schemeClr val="bg1"/>
                </a:solidFill>
              </a:rPr>
              <a:t>разработка:</a:t>
            </a:r>
            <a:endParaRPr lang="bg-B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1546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Изучаване на клиента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bg-BG" dirty="0"/>
              <a:t>Един от най- добрите начини да се постигне това е дирекната връзка</a:t>
            </a:r>
            <a:r>
              <a:rPr lang="bg-BG" dirty="0" smtClean="0"/>
              <a:t>.</a:t>
            </a:r>
          </a:p>
          <a:p>
            <a:r>
              <a:rPr lang="bg-BG" dirty="0" smtClean="0"/>
              <a:t>Провеждането </a:t>
            </a:r>
            <a:r>
              <a:rPr lang="bg-BG" dirty="0"/>
              <a:t>на анкета с внимателно подбрани въпроси може да бъде излючително полезен инструмент</a:t>
            </a:r>
            <a:r>
              <a:rPr lang="bg-BG" dirty="0" smtClean="0"/>
              <a:t>.</a:t>
            </a:r>
          </a:p>
          <a:p>
            <a:r>
              <a:rPr lang="bg-BG" dirty="0"/>
              <a:t>В нашата анкета въпросите са основно насочени около цените на продуктите, както и личните преференции на клиентите относно различните услуги, които смятат, че са нужни, както и в повече</a:t>
            </a:r>
            <a:r>
              <a:rPr lang="bg-BG" dirty="0" smtClean="0"/>
              <a:t>.</a:t>
            </a:r>
          </a:p>
          <a:p>
            <a:r>
              <a:rPr lang="bg-BG" dirty="0"/>
              <a:t>Присъстват и някои въпроси, насочени към демографията и </a:t>
            </a:r>
            <a:r>
              <a:rPr lang="bg-BG" dirty="0" smtClean="0"/>
              <a:t>психологията.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213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Изучаване на клиента</a:t>
            </a:r>
            <a:endParaRPr lang="en-US" dirty="0"/>
          </a:p>
        </p:txBody>
      </p:sp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" y="1239972"/>
            <a:ext cx="5481053" cy="2627844"/>
          </a:xfrm>
          <a:prstGeom prst="rect">
            <a:avLst/>
          </a:prstGeom>
        </p:spPr>
      </p:pic>
      <p:pic>
        <p:nvPicPr>
          <p:cNvPr id="3" name="Picture 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550" y="1239972"/>
            <a:ext cx="5481053" cy="2627844"/>
          </a:xfrm>
          <a:prstGeom prst="rect">
            <a:avLst/>
          </a:prstGeom>
        </p:spPr>
      </p:pic>
      <p:pic>
        <p:nvPicPr>
          <p:cNvPr id="4" name="Picture 3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" y="4029332"/>
            <a:ext cx="5481053" cy="262784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549" y="4029332"/>
            <a:ext cx="5481053" cy="262784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472516" y="924567"/>
            <a:ext cx="30600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Някои от въпросите в анкетата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9407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Изграждане на персона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4813299" cy="3684588"/>
          </a:xfrm>
        </p:spPr>
        <p:txBody>
          <a:bodyPr>
            <a:normAutofit/>
          </a:bodyPr>
          <a:lstStyle/>
          <a:p>
            <a:r>
              <a:rPr lang="bg-BG" dirty="0"/>
              <a:t>След като сме получили нужната за нас информация за клиента, полезна стъпка е тя да бъде синтезирана в една обща персона</a:t>
            </a:r>
            <a:r>
              <a:rPr lang="bg-BG" dirty="0" smtClean="0"/>
              <a:t>.</a:t>
            </a:r>
            <a:endParaRPr lang="en-US" dirty="0" smtClean="0"/>
          </a:p>
          <a:p>
            <a:r>
              <a:rPr lang="bg-BG" dirty="0" smtClean="0"/>
              <a:t>Използваме я </a:t>
            </a:r>
            <a:r>
              <a:rPr lang="bg-BG" dirty="0"/>
              <a:t>като точка за сравнение на бъдещи идеи</a:t>
            </a:r>
            <a:r>
              <a:rPr lang="bg-BG" dirty="0" smtClean="0"/>
              <a:t>.</a:t>
            </a:r>
            <a:endParaRPr lang="en-US" dirty="0"/>
          </a:p>
          <a:p>
            <a:r>
              <a:rPr lang="bg-BG" dirty="0"/>
              <a:t>По този начин гарантираме, че във всеки един момент се движим паралелно с желанията на </a:t>
            </a:r>
            <a:r>
              <a:rPr lang="bg-BG" dirty="0" smtClean="0"/>
              <a:t>клиентите.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89444" y="593332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Персона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131" y="542925"/>
            <a:ext cx="6701313" cy="539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35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purl.org/dc/terms/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0</TotalTime>
  <Words>773</Words>
  <Application>Microsoft Office PowerPoint</Application>
  <PresentationFormat>Widescreen</PresentationFormat>
  <Paragraphs>87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Constantia</vt:lpstr>
      <vt:lpstr>Tahoma</vt:lpstr>
      <vt:lpstr>Times New Roman</vt:lpstr>
      <vt:lpstr>Trade Gothic LT Pro</vt:lpstr>
      <vt:lpstr>Trebuchet MS</vt:lpstr>
      <vt:lpstr>Office Theme</vt:lpstr>
      <vt:lpstr>ОНЛАЙН МАГАЗИН ЗА ДРЕХИ  “TOP-G APPAREL”</vt:lpstr>
      <vt:lpstr>Задание</vt:lpstr>
      <vt:lpstr>Начална фаза на проектиране</vt:lpstr>
      <vt:lpstr>Начална фаза на проектиране</vt:lpstr>
      <vt:lpstr>Изучаване на конкуренцията</vt:lpstr>
      <vt:lpstr>Изучаване на конкуренцията</vt:lpstr>
      <vt:lpstr>Изучаване на клиента</vt:lpstr>
      <vt:lpstr>Изучаване на клиента</vt:lpstr>
      <vt:lpstr>Изграждане на персона</vt:lpstr>
      <vt:lpstr>Пътна Карта и Истории</vt:lpstr>
      <vt:lpstr>Пътна Карта и Истории</vt:lpstr>
      <vt:lpstr>Визия и стил</vt:lpstr>
      <vt:lpstr>Визия и стил</vt:lpstr>
      <vt:lpstr>Изграждане на уебсайта</vt:lpstr>
      <vt:lpstr>Изграждане на уебсайта</vt:lpstr>
      <vt:lpstr>Site Map</vt:lpstr>
      <vt:lpstr>User Flow</vt:lpstr>
      <vt:lpstr>Wireframe</vt:lpstr>
      <vt:lpstr>Wireframe</vt:lpstr>
      <vt:lpstr>Wireframe</vt:lpstr>
      <vt:lpstr>Use Case</vt:lpstr>
      <vt:lpstr>Благодарим за вниманието!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2023-03-05T10:44:31Z</dcterms:created>
  <dcterms:modified xsi:type="dcterms:W3CDTF">2023-05-13T09:16:21Z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